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51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862531-DB99-41C1-A2FC-5E11733624E8}" type="datetimeFigureOut">
              <a:rPr lang="es-MX" smtClean="0"/>
              <a:t>29/04/2013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54259F-8B43-4626-9EC1-3EEC74B28132}" type="slidenum">
              <a:rPr lang="es-MX" smtClean="0"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54259F-8B43-4626-9EC1-3EEC74B28132}" type="slidenum">
              <a:rPr lang="es-MX" smtClean="0"/>
              <a:t>1</a:t>
            </a:fld>
            <a:endParaRPr lang="es-MX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54259F-8B43-4626-9EC1-3EEC74B28132}" type="slidenum">
              <a:rPr lang="es-MX" smtClean="0"/>
              <a:t>2</a:t>
            </a:fld>
            <a:endParaRPr lang="es-MX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54259F-8B43-4626-9EC1-3EEC74B28132}" type="slidenum">
              <a:rPr lang="es-MX" smtClean="0"/>
              <a:t>3</a:t>
            </a:fld>
            <a:endParaRPr lang="es-MX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54259F-8B43-4626-9EC1-3EEC74B28132}" type="slidenum">
              <a:rPr lang="es-MX" smtClean="0"/>
              <a:t>4</a:t>
            </a:fld>
            <a:endParaRPr lang="es-MX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54259F-8B43-4626-9EC1-3EEC74B28132}" type="slidenum">
              <a:rPr lang="es-MX" smtClean="0"/>
              <a:t>5</a:t>
            </a:fld>
            <a:endParaRPr lang="es-MX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54259F-8B43-4626-9EC1-3EEC74B28132}" type="slidenum">
              <a:rPr lang="es-MX" smtClean="0"/>
              <a:t>6</a:t>
            </a:fld>
            <a:endParaRPr lang="es-MX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54259F-8B43-4626-9EC1-3EEC74B28132}" type="slidenum">
              <a:rPr lang="es-MX" smtClean="0"/>
              <a:t>7</a:t>
            </a:fld>
            <a:endParaRPr lang="es-MX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F8C96-E2CB-44DF-88BA-CEE45F3D4A86}" type="datetimeFigureOut">
              <a:rPr lang="es-MX" smtClean="0"/>
              <a:t>29/04/2013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D0130-694A-4A07-A3CA-9178021DC4A8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F8C96-E2CB-44DF-88BA-CEE45F3D4A86}" type="datetimeFigureOut">
              <a:rPr lang="es-MX" smtClean="0"/>
              <a:t>29/04/2013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D0130-694A-4A07-A3CA-9178021DC4A8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F8C96-E2CB-44DF-88BA-CEE45F3D4A86}" type="datetimeFigureOut">
              <a:rPr lang="es-MX" smtClean="0"/>
              <a:t>29/04/2013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D0130-694A-4A07-A3CA-9178021DC4A8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F8C96-E2CB-44DF-88BA-CEE45F3D4A86}" type="datetimeFigureOut">
              <a:rPr lang="es-MX" smtClean="0"/>
              <a:t>29/04/2013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D0130-694A-4A07-A3CA-9178021DC4A8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F8C96-E2CB-44DF-88BA-CEE45F3D4A86}" type="datetimeFigureOut">
              <a:rPr lang="es-MX" smtClean="0"/>
              <a:t>29/04/2013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D0130-694A-4A07-A3CA-9178021DC4A8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F8C96-E2CB-44DF-88BA-CEE45F3D4A86}" type="datetimeFigureOut">
              <a:rPr lang="es-MX" smtClean="0"/>
              <a:t>29/04/2013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D0130-694A-4A07-A3CA-9178021DC4A8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F8C96-E2CB-44DF-88BA-CEE45F3D4A86}" type="datetimeFigureOut">
              <a:rPr lang="es-MX" smtClean="0"/>
              <a:t>29/04/2013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D0130-694A-4A07-A3CA-9178021DC4A8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F8C96-E2CB-44DF-88BA-CEE45F3D4A86}" type="datetimeFigureOut">
              <a:rPr lang="es-MX" smtClean="0"/>
              <a:t>29/04/2013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D0130-694A-4A07-A3CA-9178021DC4A8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F8C96-E2CB-44DF-88BA-CEE45F3D4A86}" type="datetimeFigureOut">
              <a:rPr lang="es-MX" smtClean="0"/>
              <a:t>29/04/2013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D0130-694A-4A07-A3CA-9178021DC4A8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F8C96-E2CB-44DF-88BA-CEE45F3D4A86}" type="datetimeFigureOut">
              <a:rPr lang="es-MX" smtClean="0"/>
              <a:t>29/04/2013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D0130-694A-4A07-A3CA-9178021DC4A8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F8C96-E2CB-44DF-88BA-CEE45F3D4A86}" type="datetimeFigureOut">
              <a:rPr lang="es-MX" smtClean="0"/>
              <a:t>29/04/2013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D0130-694A-4A07-A3CA-9178021DC4A8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5F8C96-E2CB-44DF-88BA-CEE45F3D4A86}" type="datetimeFigureOut">
              <a:rPr lang="es-MX" smtClean="0"/>
              <a:t>29/04/2013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D0130-694A-4A07-A3CA-9178021DC4A8}" type="slidenum">
              <a:rPr lang="es-MX" smtClean="0"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alphaModFix amt="78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763688" y="2492896"/>
            <a:ext cx="4824536" cy="1931442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CascadeDown">
              <a:avLst/>
            </a:prstTxWarp>
            <a:spAutoFit/>
            <a:scene3d>
              <a:camera prst="perspectiveHeroicExtremeLeftFacing"/>
              <a:lightRig rig="threePt" dir="t"/>
            </a:scene3d>
          </a:bodyPr>
          <a:lstStyle/>
          <a:p>
            <a:pPr algn="ctr"/>
            <a:r>
              <a:rPr lang="es-ES" sz="5400" b="1" dirty="0" smtClean="0">
                <a:ln w="19050">
                  <a:solidFill>
                    <a:srgbClr val="FFFF00"/>
                  </a:solidFill>
                  <a:prstDash val="solid"/>
                </a:ln>
                <a:solidFill>
                  <a:srgbClr val="00B05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WEB 2.0</a:t>
            </a:r>
            <a:endParaRPr lang="es-ES" sz="5400" b="1" cap="none" spc="0" dirty="0">
              <a:ln w="19050">
                <a:solidFill>
                  <a:srgbClr val="FFFF00"/>
                </a:solidFill>
                <a:prstDash val="solid"/>
              </a:ln>
              <a:solidFill>
                <a:srgbClr val="00B050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¿QUE ES?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es-MX" dirty="0">
                <a:solidFill>
                  <a:srgbClr val="FF0000"/>
                </a:solidFill>
              </a:rPr>
              <a:t>El término </a:t>
            </a:r>
            <a:r>
              <a:rPr lang="es-MX" b="1" dirty="0">
                <a:solidFill>
                  <a:srgbClr val="FF0000"/>
                </a:solidFill>
              </a:rPr>
              <a:t>Web 2.0</a:t>
            </a:r>
            <a:r>
              <a:rPr lang="es-MX" dirty="0">
                <a:solidFill>
                  <a:srgbClr val="FF0000"/>
                </a:solidFill>
              </a:rPr>
              <a:t> comprende aquellos sitios web que facilitan el compartir información, la interoperabilidad, el diseño centrado en el </a:t>
            </a:r>
            <a:r>
              <a:rPr lang="es-MX" dirty="0" smtClean="0">
                <a:solidFill>
                  <a:srgbClr val="FF0000"/>
                </a:solidFill>
              </a:rPr>
              <a:t>usuario</a:t>
            </a:r>
            <a:r>
              <a:rPr lang="es-MX" baseline="30000" dirty="0">
                <a:solidFill>
                  <a:srgbClr val="FF0000"/>
                </a:solidFill>
              </a:rPr>
              <a:t> </a:t>
            </a:r>
            <a:r>
              <a:rPr lang="es-MX" dirty="0" smtClean="0">
                <a:solidFill>
                  <a:srgbClr val="FF0000"/>
                </a:solidFill>
              </a:rPr>
              <a:t>y </a:t>
            </a:r>
            <a:r>
              <a:rPr lang="es-MX" dirty="0">
                <a:solidFill>
                  <a:srgbClr val="FF0000"/>
                </a:solidFill>
              </a:rPr>
              <a:t>la colaboración en </a:t>
            </a:r>
            <a:r>
              <a:rPr lang="es-MX" dirty="0" smtClean="0">
                <a:solidFill>
                  <a:srgbClr val="FF0000"/>
                </a:solidFill>
              </a:rPr>
              <a:t>la World </a:t>
            </a:r>
            <a:r>
              <a:rPr lang="es-MX" dirty="0">
                <a:solidFill>
                  <a:srgbClr val="FF0000"/>
                </a:solidFill>
              </a:rPr>
              <a:t>Wide Web. Un sitio Web 2.0 permite a los usuarios interactuar y colaborar entre sí como creadores de contenido generado por usuarios en una comunidad virtual, a diferencia de sitios web estáticos donde los usuarios se limitan a la observación pasiva de los contenidos que se han creado para ellos.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35000" r="-3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39552" y="764704"/>
            <a:ext cx="8229600" cy="4525963"/>
          </a:xfrm>
        </p:spPr>
        <p:txBody>
          <a:bodyPr>
            <a:normAutofit lnSpcReduction="10000"/>
          </a:bodyPr>
          <a:lstStyle/>
          <a:p>
            <a:pPr algn="just"/>
            <a:r>
              <a:rPr lang="es-MX" dirty="0">
                <a:solidFill>
                  <a:srgbClr val="FFFF00"/>
                </a:solidFill>
              </a:rPr>
              <a:t>El término Web 2.0 está asociado estrechamente con Tim O'Reilly, debido a la conferencia sobre la Web 2.0 de O'Reilly Media en 2004</a:t>
            </a:r>
            <a:r>
              <a:rPr lang="es-MX" dirty="0" smtClean="0">
                <a:solidFill>
                  <a:srgbClr val="FFFF00"/>
                </a:solidFill>
              </a:rPr>
              <a:t>.</a:t>
            </a:r>
            <a:r>
              <a:rPr lang="es-MX" dirty="0">
                <a:solidFill>
                  <a:srgbClr val="FFFF00"/>
                </a:solidFill>
              </a:rPr>
              <a:t> Aunque el término sugiere una nueva versión de la World Wide Web, no se refiere a una actualización de las especificaciones técnicas de la web, sino más bien a cambios acumulativos en la forma en la que desarrolladores de software y usuarios finales utilizan la Web.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68000"/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548680"/>
            <a:ext cx="8291264" cy="5577483"/>
          </a:xfrm>
        </p:spPr>
        <p:txBody>
          <a:bodyPr>
            <a:normAutofit fontScale="85000" lnSpcReduction="20000"/>
          </a:bodyPr>
          <a:lstStyle/>
          <a:p>
            <a:r>
              <a:rPr lang="es-MX" b="1" dirty="0">
                <a:solidFill>
                  <a:srgbClr val="FF0000"/>
                </a:solidFill>
              </a:rPr>
              <a:t>Tim </a:t>
            </a:r>
            <a:r>
              <a:rPr lang="es-MX" b="1" dirty="0" err="1">
                <a:solidFill>
                  <a:srgbClr val="FF0000"/>
                </a:solidFill>
              </a:rPr>
              <a:t>Berners</a:t>
            </a:r>
            <a:r>
              <a:rPr lang="es-MX" b="1" dirty="0">
                <a:solidFill>
                  <a:srgbClr val="FF0000"/>
                </a:solidFill>
              </a:rPr>
              <a:t>-Lee y Robert </a:t>
            </a:r>
            <a:r>
              <a:rPr lang="es-MX" b="1" dirty="0" err="1">
                <a:solidFill>
                  <a:srgbClr val="FF0000"/>
                </a:solidFill>
              </a:rPr>
              <a:t>Cailliau</a:t>
            </a:r>
            <a:r>
              <a:rPr lang="es-MX" b="1" dirty="0">
                <a:solidFill>
                  <a:srgbClr val="FF0000"/>
                </a:solidFill>
              </a:rPr>
              <a:t> crearon la web alrededor de 1990, durante estas dos últimas décadas ha sufrido una evolución extraordinaria y asombrosa, apareciendo en 2004 el concepto de Web 2.0 fruto de esta evolución de la tecnología.</a:t>
            </a:r>
          </a:p>
          <a:p>
            <a:r>
              <a:rPr lang="es-MX" b="1" dirty="0">
                <a:solidFill>
                  <a:srgbClr val="FF0000"/>
                </a:solidFill>
              </a:rPr>
              <a:t>Antes de la llegada de las tecnologías de la Web 2.0 se utilizaban páginas estáticas programadas en HTML (</a:t>
            </a:r>
            <a:r>
              <a:rPr lang="es-MX" b="1" dirty="0" err="1">
                <a:solidFill>
                  <a:srgbClr val="FF0000"/>
                </a:solidFill>
              </a:rPr>
              <a:t>Hyper</a:t>
            </a:r>
            <a:r>
              <a:rPr lang="es-MX" b="1" dirty="0">
                <a:solidFill>
                  <a:srgbClr val="FF0000"/>
                </a:solidFill>
              </a:rPr>
              <a:t> </a:t>
            </a:r>
            <a:r>
              <a:rPr lang="es-MX" b="1" dirty="0" err="1">
                <a:solidFill>
                  <a:srgbClr val="FF0000"/>
                </a:solidFill>
              </a:rPr>
              <a:t>Text</a:t>
            </a:r>
            <a:r>
              <a:rPr lang="es-MX" b="1" dirty="0">
                <a:solidFill>
                  <a:srgbClr val="FF0000"/>
                </a:solidFill>
              </a:rPr>
              <a:t> </a:t>
            </a:r>
            <a:r>
              <a:rPr lang="es-MX" b="1" dirty="0" err="1">
                <a:solidFill>
                  <a:srgbClr val="FF0000"/>
                </a:solidFill>
              </a:rPr>
              <a:t>Markup</a:t>
            </a:r>
            <a:r>
              <a:rPr lang="es-MX" b="1" dirty="0">
                <a:solidFill>
                  <a:srgbClr val="FF0000"/>
                </a:solidFill>
              </a:rPr>
              <a:t> </a:t>
            </a:r>
            <a:r>
              <a:rPr lang="es-MX" b="1" dirty="0" err="1">
                <a:solidFill>
                  <a:srgbClr val="FF0000"/>
                </a:solidFill>
              </a:rPr>
              <a:t>Language</a:t>
            </a:r>
            <a:r>
              <a:rPr lang="es-MX" b="1" dirty="0">
                <a:solidFill>
                  <a:srgbClr val="FF0000"/>
                </a:solidFill>
              </a:rPr>
              <a:t>) que no eran actualizadas frecuentemente. El éxito de las .</a:t>
            </a:r>
            <a:r>
              <a:rPr lang="es-MX" b="1" dirty="0" smtClean="0">
                <a:solidFill>
                  <a:srgbClr val="FF0000"/>
                </a:solidFill>
              </a:rPr>
              <a:t>com dependía </a:t>
            </a:r>
            <a:r>
              <a:rPr lang="es-MX" b="1" dirty="0">
                <a:solidFill>
                  <a:srgbClr val="FF0000"/>
                </a:solidFill>
              </a:rPr>
              <a:t>de webs más dinámicas (a veces llamadas </a:t>
            </a:r>
            <a:r>
              <a:rPr lang="es-MX" b="1" i="1" dirty="0">
                <a:solidFill>
                  <a:srgbClr val="FF0000"/>
                </a:solidFill>
              </a:rPr>
              <a:t>Web 1.5</a:t>
            </a:r>
            <a:r>
              <a:rPr lang="es-MX" b="1" dirty="0">
                <a:solidFill>
                  <a:srgbClr val="FF0000"/>
                </a:solidFill>
              </a:rPr>
              <a:t>) donde los sistemas de gestión de contenidos servían páginas HTML </a:t>
            </a:r>
            <a:r>
              <a:rPr lang="es-MX" b="1" dirty="0" err="1">
                <a:solidFill>
                  <a:srgbClr val="FF0000"/>
                </a:solidFill>
              </a:rPr>
              <a:t>dinnámicas</a:t>
            </a:r>
            <a:r>
              <a:rPr lang="es-MX" b="1" dirty="0">
                <a:solidFill>
                  <a:srgbClr val="FF0000"/>
                </a:solidFill>
              </a:rPr>
              <a:t> creadas al vuelo desde una base de datos actualizada. En ambos sentidos, el conseguir </a:t>
            </a:r>
            <a:r>
              <a:rPr lang="es-MX" b="1" i="1" dirty="0">
                <a:solidFill>
                  <a:srgbClr val="FF0000"/>
                </a:solidFill>
              </a:rPr>
              <a:t>hits</a:t>
            </a:r>
            <a:r>
              <a:rPr lang="es-MX" b="1" dirty="0">
                <a:solidFill>
                  <a:srgbClr val="FF0000"/>
                </a:solidFill>
              </a:rPr>
              <a:t> (visitas) y la estética visual eran considerados como factores.</a:t>
            </a:r>
          </a:p>
          <a:p>
            <a:pPr>
              <a:buNone/>
            </a:pPr>
            <a:endParaRPr lang="es-MX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78000"/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MX" dirty="0" smtClean="0"/>
              <a:t>Servicios asociados</a:t>
            </a:r>
            <a:br>
              <a:rPr lang="es-MX" dirty="0" smtClean="0"/>
            </a:b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548680"/>
            <a:ext cx="8686800" cy="5217443"/>
          </a:xfrm>
        </p:spPr>
        <p:txBody>
          <a:bodyPr>
            <a:noAutofit/>
          </a:bodyPr>
          <a:lstStyle/>
          <a:p>
            <a:r>
              <a:rPr lang="es-MX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Blogs: Un blog es un espacio web personal en el que su autor (puede haber varios autores autorizados) puede escribir cronológicamente artículos, noticias...(con imágenes, videos y enlaces), pero además es un espacio colaborativo donde los lectores también pueden escribir sus comentarios a cada uno de los artículos</a:t>
            </a:r>
          </a:p>
          <a:p>
            <a:endParaRPr lang="es-MX" sz="1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s-MX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Wikis: En hawaiano "wiki" significa: rápido, informal. Una wiki es un espacio web corporativo, organizado mediante una estructura </a:t>
            </a:r>
            <a:r>
              <a:rPr lang="es-MX" sz="1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hipertextual</a:t>
            </a:r>
            <a:r>
              <a:rPr lang="es-MX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de páginas (referenciadas en un menú lateral).</a:t>
            </a:r>
          </a:p>
          <a:p>
            <a:endParaRPr lang="es-MX" sz="1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s-MX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Redes sociales: Ejemplos: </a:t>
            </a:r>
            <a:r>
              <a:rPr lang="es-MX" sz="1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Facebook</a:t>
            </a:r>
            <a:r>
              <a:rPr lang="es-MX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s-MX" sz="1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Twitter</a:t>
            </a:r>
            <a:r>
              <a:rPr lang="es-MX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s-MX" sz="1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Tuenti</a:t>
            </a:r>
            <a:r>
              <a:rPr lang="es-MX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Hi5, </a:t>
            </a:r>
            <a:r>
              <a:rPr lang="es-MX" sz="1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Myspace</a:t>
            </a:r>
            <a:r>
              <a:rPr lang="es-MX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etc. También existen redes sociales profesionales, dirigidas a establecer contactos dentro del mundo empresarial (</a:t>
            </a:r>
            <a:r>
              <a:rPr lang="es-MX" sz="1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LinkedIn</a:t>
            </a:r>
            <a:r>
              <a:rPr lang="es-MX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s-MX" sz="1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Xing</a:t>
            </a:r>
            <a:r>
              <a:rPr lang="es-MX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s-MX" sz="1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eConozco</a:t>
            </a:r>
            <a:r>
              <a:rPr lang="es-MX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Neurona...).</a:t>
            </a:r>
          </a:p>
          <a:p>
            <a:r>
              <a:rPr lang="es-MX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Existen de diversos tipos, según el contenido que albergan o el uso que se les da:</a:t>
            </a:r>
          </a:p>
          <a:p>
            <a:pPr lvl="1"/>
            <a:r>
              <a:rPr lang="es-MX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Documentos: Google Drive y Office Web </a:t>
            </a:r>
            <a:r>
              <a:rPr lang="es-MX" sz="1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Apps</a:t>
            </a:r>
            <a:r>
              <a:rPr lang="es-MX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s-MX" sz="1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SkyDrive</a:t>
            </a:r>
            <a:r>
              <a:rPr lang="es-MX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), en los cuales podemos subir nuestros documentos, compartirlos y modificarlos.</a:t>
            </a:r>
          </a:p>
          <a:p>
            <a:pPr lvl="1"/>
            <a:r>
              <a:rPr lang="es-MX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Videos: </a:t>
            </a:r>
            <a:r>
              <a:rPr lang="es-MX" sz="1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Youtube</a:t>
            </a:r>
            <a:r>
              <a:rPr lang="es-MX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s-MX" sz="1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Vimeo</a:t>
            </a:r>
            <a:r>
              <a:rPr lang="es-MX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s-MX" sz="1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Dailymotion</a:t>
            </a:r>
            <a:r>
              <a:rPr lang="es-MX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s-MX" sz="1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Dalealplay</a:t>
            </a:r>
            <a:r>
              <a:rPr lang="es-MX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... Contienen miles de vídeos subidos y compartidos por los usuarios.</a:t>
            </a:r>
          </a:p>
          <a:p>
            <a:pPr lvl="1"/>
            <a:r>
              <a:rPr lang="es-MX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Fotos: </a:t>
            </a:r>
            <a:r>
              <a:rPr lang="es-MX" sz="1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Picasa</a:t>
            </a:r>
            <a:r>
              <a:rPr lang="es-MX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s-MX" sz="1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Flickr</a:t>
            </a:r>
            <a:r>
              <a:rPr lang="es-MX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... Permiten disfrutar y compartir las fotos también tenemos la oportunidad de organizar las fotos con etiquetas, separándolas por grupos como si fueran álbumes, podemos seleccionar y guardar aparte las fotos que no queremos publicar.</a:t>
            </a:r>
          </a:p>
          <a:p>
            <a:pPr lvl="1"/>
            <a:r>
              <a:rPr lang="es-MX" sz="1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Agregadores</a:t>
            </a:r>
            <a:r>
              <a:rPr lang="es-MX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de noticias: </a:t>
            </a:r>
            <a:r>
              <a:rPr lang="es-MX" sz="1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Digg</a:t>
            </a:r>
            <a:r>
              <a:rPr lang="es-MX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s-MX" sz="1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Meneame</a:t>
            </a:r>
            <a:r>
              <a:rPr lang="es-MX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... Noticias de cualquier medio son agregadas y votadas por los usuarios.</a:t>
            </a:r>
          </a:p>
          <a:p>
            <a:pPr lvl="1"/>
            <a:r>
              <a:rPr lang="es-MX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Almacenamiento online: </a:t>
            </a:r>
            <a:r>
              <a:rPr lang="es-MX" sz="1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Dropbox</a:t>
            </a:r>
            <a:r>
              <a:rPr lang="es-MX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Google Drive, </a:t>
            </a:r>
            <a:r>
              <a:rPr lang="es-MX" sz="1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SkyDrive</a:t>
            </a:r>
            <a:endParaRPr lang="es-MX" sz="1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lvl="1"/>
            <a:r>
              <a:rPr lang="es-MX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Presentaciones: </a:t>
            </a:r>
            <a:r>
              <a:rPr lang="es-MX" sz="1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Prezi</a:t>
            </a:r>
            <a:r>
              <a:rPr lang="es-MX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s-MX" sz="1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Slideshare</a:t>
            </a:r>
            <a:r>
              <a:rPr lang="es-MX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lvl="1"/>
            <a:r>
              <a:rPr lang="es-MX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Plataformas educativas</a:t>
            </a:r>
          </a:p>
          <a:p>
            <a:pPr lvl="1"/>
            <a:r>
              <a:rPr lang="es-MX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Aulas virtuales (síncronas)</a:t>
            </a:r>
          </a:p>
          <a:p>
            <a:pPr lvl="1"/>
            <a:r>
              <a:rPr lang="es-MX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Encuestas en línea</a:t>
            </a:r>
          </a:p>
          <a:p>
            <a:endParaRPr lang="es-MX" sz="10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7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/>
              <a:t>Tecnología de la web 2.0</a:t>
            </a:r>
            <a:br>
              <a:rPr lang="es-MX" dirty="0"/>
            </a:b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1124744"/>
            <a:ext cx="8291264" cy="5001419"/>
          </a:xfrm>
        </p:spPr>
        <p:txBody>
          <a:bodyPr>
            <a:normAutofit fontScale="55000" lnSpcReduction="20000"/>
          </a:bodyPr>
          <a:lstStyle/>
          <a:p>
            <a:endParaRPr lang="es-MX" dirty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s-MX" b="1" dirty="0">
                <a:latin typeface="Arial" pitchFamily="34" charset="0"/>
                <a:cs typeface="Arial" pitchFamily="34" charset="0"/>
              </a:rPr>
              <a:t>CSS, marcado XHTML válido semánticamente y Microformatos</a:t>
            </a:r>
          </a:p>
          <a:p>
            <a:pPr lvl="1"/>
            <a:r>
              <a:rPr lang="es-MX" b="1" dirty="0">
                <a:latin typeface="Arial" pitchFamily="34" charset="0"/>
                <a:cs typeface="Arial" pitchFamily="34" charset="0"/>
              </a:rPr>
              <a:t>Técnicas de aplicaciones ricas no intrusivas (como AJAX)</a:t>
            </a:r>
          </a:p>
          <a:p>
            <a:pPr lvl="1"/>
            <a:r>
              <a:rPr lang="es-MX" b="1" dirty="0">
                <a:latin typeface="Arial" pitchFamily="34" charset="0"/>
                <a:cs typeface="Arial" pitchFamily="34" charset="0"/>
              </a:rPr>
              <a:t>Java Web </a:t>
            </a:r>
            <a:r>
              <a:rPr lang="es-MX" b="1" dirty="0" err="1">
                <a:latin typeface="Arial" pitchFamily="34" charset="0"/>
                <a:cs typeface="Arial" pitchFamily="34" charset="0"/>
              </a:rPr>
              <a:t>Start</a:t>
            </a:r>
            <a:endParaRPr lang="es-MX" b="1" dirty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s-MX" b="1" dirty="0">
                <a:latin typeface="Arial" pitchFamily="34" charset="0"/>
                <a:cs typeface="Arial" pitchFamily="34" charset="0"/>
              </a:rPr>
              <a:t>Redifusión/Agregación de datos en RSS/ATOM</a:t>
            </a:r>
          </a:p>
          <a:p>
            <a:pPr lvl="1"/>
            <a:r>
              <a:rPr lang="es-MX" b="1" dirty="0" err="1">
                <a:latin typeface="Arial" pitchFamily="34" charset="0"/>
                <a:cs typeface="Arial" pitchFamily="34" charset="0"/>
              </a:rPr>
              <a:t>URLs</a:t>
            </a:r>
            <a:r>
              <a:rPr lang="es-MX" b="1" dirty="0">
                <a:latin typeface="Arial" pitchFamily="34" charset="0"/>
                <a:cs typeface="Arial" pitchFamily="34" charset="0"/>
              </a:rPr>
              <a:t> sencillas con significado semántico</a:t>
            </a:r>
          </a:p>
          <a:p>
            <a:pPr lvl="1"/>
            <a:r>
              <a:rPr lang="es-MX" b="1" dirty="0">
                <a:latin typeface="Arial" pitchFamily="34" charset="0"/>
                <a:cs typeface="Arial" pitchFamily="34" charset="0"/>
              </a:rPr>
              <a:t>Soporte para postear en un blog</a:t>
            </a:r>
          </a:p>
          <a:p>
            <a:pPr lvl="1"/>
            <a:r>
              <a:rPr lang="es-MX" b="1" dirty="0">
                <a:latin typeface="Arial" pitchFamily="34" charset="0"/>
                <a:cs typeface="Arial" pitchFamily="34" charset="0"/>
              </a:rPr>
              <a:t>JCC y </a:t>
            </a:r>
            <a:r>
              <a:rPr lang="es-MX" b="1" dirty="0" err="1">
                <a:latin typeface="Arial" pitchFamily="34" charset="0"/>
                <a:cs typeface="Arial" pitchFamily="34" charset="0"/>
              </a:rPr>
              <a:t>APIs</a:t>
            </a:r>
            <a:r>
              <a:rPr lang="es-MX" b="1" dirty="0">
                <a:latin typeface="Arial" pitchFamily="34" charset="0"/>
                <a:cs typeface="Arial" pitchFamily="34" charset="0"/>
              </a:rPr>
              <a:t> REST o XML</a:t>
            </a:r>
          </a:p>
          <a:p>
            <a:pPr lvl="1"/>
            <a:r>
              <a:rPr lang="es-MX" b="1" dirty="0">
                <a:latin typeface="Arial" pitchFamily="34" charset="0"/>
                <a:cs typeface="Arial" pitchFamily="34" charset="0"/>
              </a:rPr>
              <a:t>JSON</a:t>
            </a:r>
          </a:p>
          <a:p>
            <a:pPr lvl="1"/>
            <a:r>
              <a:rPr lang="es-MX" b="1" dirty="0">
                <a:latin typeface="Arial" pitchFamily="34" charset="0"/>
                <a:cs typeface="Arial" pitchFamily="34" charset="0"/>
              </a:rPr>
              <a:t>Algunos aspectos de redes sociales</a:t>
            </a:r>
          </a:p>
          <a:p>
            <a:pPr lvl="1"/>
            <a:r>
              <a:rPr lang="es-MX" b="1" dirty="0" err="1">
                <a:latin typeface="Arial" pitchFamily="34" charset="0"/>
                <a:cs typeface="Arial" pitchFamily="34" charset="0"/>
              </a:rPr>
              <a:t>Mashup</a:t>
            </a:r>
            <a:r>
              <a:rPr lang="es-MX" b="1" dirty="0">
                <a:latin typeface="Arial" pitchFamily="34" charset="0"/>
                <a:cs typeface="Arial" pitchFamily="34" charset="0"/>
              </a:rPr>
              <a:t> (aplicación web híbrida)</a:t>
            </a:r>
          </a:p>
          <a:p>
            <a:pPr>
              <a:buNone/>
            </a:pPr>
            <a:r>
              <a:rPr lang="es-MX" b="1" dirty="0" smtClean="0">
                <a:latin typeface="Arial" pitchFamily="34" charset="0"/>
                <a:cs typeface="Arial" pitchFamily="34" charset="0"/>
              </a:rPr>
              <a:t>	General</a:t>
            </a:r>
            <a:r>
              <a:rPr lang="es-MX" b="1" dirty="0">
                <a:latin typeface="Arial" pitchFamily="34" charset="0"/>
                <a:cs typeface="Arial" pitchFamily="34" charset="0"/>
              </a:rPr>
              <a:t>:</a:t>
            </a:r>
          </a:p>
          <a:p>
            <a:pPr lvl="1"/>
            <a:r>
              <a:rPr lang="es-MX" b="1" dirty="0">
                <a:latin typeface="Arial" pitchFamily="34" charset="0"/>
                <a:cs typeface="Arial" pitchFamily="34" charset="0"/>
              </a:rPr>
              <a:t>El sitio debe estar listo para la entrada de cualquier persona</a:t>
            </a:r>
          </a:p>
          <a:p>
            <a:pPr lvl="1"/>
            <a:r>
              <a:rPr lang="es-MX" b="1" dirty="0">
                <a:latin typeface="Arial" pitchFamily="34" charset="0"/>
                <a:cs typeface="Arial" pitchFamily="34" charset="0"/>
              </a:rPr>
              <a:t>El sitio no debe actuar como un "jardín sin cosechar inminentemente": la información debe poderse introducir y extraer fácilmente</a:t>
            </a:r>
          </a:p>
          <a:p>
            <a:pPr lvl="1"/>
            <a:r>
              <a:rPr lang="es-MX" b="1" dirty="0">
                <a:latin typeface="Arial" pitchFamily="34" charset="0"/>
                <a:cs typeface="Arial" pitchFamily="34" charset="0"/>
              </a:rPr>
              <a:t>Los usuarios deberían controlar su propia información</a:t>
            </a:r>
          </a:p>
          <a:p>
            <a:pPr lvl="1"/>
            <a:r>
              <a:rPr lang="es-MX" b="1" dirty="0">
                <a:latin typeface="Arial" pitchFamily="34" charset="0"/>
                <a:cs typeface="Arial" pitchFamily="34" charset="0"/>
              </a:rPr>
              <a:t>Basada exclusivamente en la Web: los sitios Web 2.0 con más éxito pueden ser utilizados enteramente desde un navegador</a:t>
            </a:r>
          </a:p>
          <a:p>
            <a:pPr lvl="1"/>
            <a:r>
              <a:rPr lang="es-MX" b="1" dirty="0">
                <a:latin typeface="Arial" pitchFamily="34" charset="0"/>
                <a:cs typeface="Arial" pitchFamily="34" charset="0"/>
              </a:rPr>
              <a:t>La existencia de links es requisito imprescindible</a:t>
            </a:r>
          </a:p>
          <a:p>
            <a:endParaRPr lang="es-MX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 rot="292611">
            <a:off x="1563268" y="1727373"/>
            <a:ext cx="5805294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FadeRight">
              <a:avLst/>
            </a:prstTxWarp>
            <a:spAutoFit/>
          </a:bodyPr>
          <a:lstStyle/>
          <a:p>
            <a:pPr algn="ctr"/>
            <a:r>
              <a:rPr lang="es-ES" sz="7200" b="1" dirty="0" smtClean="0">
                <a:ln w="17780" cmpd="sng">
                  <a:solidFill>
                    <a:srgbClr val="FFFF00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GRACIAS POR </a:t>
            </a:r>
          </a:p>
          <a:p>
            <a:pPr algn="ctr"/>
            <a:r>
              <a:rPr lang="es-ES" sz="7200" b="1" dirty="0" smtClean="0">
                <a:ln w="17780" cmpd="sng">
                  <a:solidFill>
                    <a:srgbClr val="FFFF00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SU ATENCION</a:t>
            </a:r>
            <a:endParaRPr lang="es-ES" sz="7200" b="1" cap="none" spc="0" dirty="0">
              <a:ln w="17780" cmpd="sng">
                <a:solidFill>
                  <a:srgbClr val="FFFF00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320</Words>
  <Application>Microsoft Office PowerPoint</Application>
  <PresentationFormat>Presentación en pantalla (4:3)</PresentationFormat>
  <Paragraphs>49</Paragraphs>
  <Slides>7</Slides>
  <Notes>7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8" baseType="lpstr">
      <vt:lpstr>Tema de Office</vt:lpstr>
      <vt:lpstr>Diapositiva 1</vt:lpstr>
      <vt:lpstr>¿QUE ES?</vt:lpstr>
      <vt:lpstr>Diapositiva 3</vt:lpstr>
      <vt:lpstr>Diapositiva 4</vt:lpstr>
      <vt:lpstr>Servicios asociados </vt:lpstr>
      <vt:lpstr>Tecnología de la web 2.0 </vt:lpstr>
      <vt:lpstr>Diapositiva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Reyna</dc:creator>
  <cp:lastModifiedBy>Reyna</cp:lastModifiedBy>
  <cp:revision>8</cp:revision>
  <dcterms:created xsi:type="dcterms:W3CDTF">2013-04-30T03:45:28Z</dcterms:created>
  <dcterms:modified xsi:type="dcterms:W3CDTF">2013-04-30T05:00:26Z</dcterms:modified>
</cp:coreProperties>
</file>